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75" r:id="rId3"/>
    <p:sldId id="257" r:id="rId4"/>
    <p:sldId id="261" r:id="rId5"/>
    <p:sldId id="258" r:id="rId6"/>
    <p:sldId id="262" r:id="rId7"/>
    <p:sldId id="276" r:id="rId8"/>
    <p:sldId id="270" r:id="rId9"/>
    <p:sldId id="271" r:id="rId10"/>
    <p:sldId id="277" r:id="rId11"/>
    <p:sldId id="278" r:id="rId12"/>
    <p:sldId id="279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0000"/>
    <a:srgbClr val="F9F803"/>
    <a:srgbClr val="191B51"/>
    <a:srgbClr val="C69B7E"/>
    <a:srgbClr val="44588C"/>
    <a:srgbClr val="31495F"/>
    <a:srgbClr val="1B3348"/>
    <a:srgbClr val="FBB613"/>
    <a:srgbClr val="7AAD46"/>
    <a:srgbClr val="B95E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33" autoAdjust="0"/>
  </p:normalViewPr>
  <p:slideViewPr>
    <p:cSldViewPr snapToGrid="0">
      <p:cViewPr varScale="1">
        <p:scale>
          <a:sx n="58" d="100"/>
          <a:sy n="58" d="100"/>
        </p:scale>
        <p:origin x="-90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83809-C636-4580-8CAE-ACE1E41C92AB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0A1E8-84D4-4F7B-A55A-F53C001A03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209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PRESENTATION TASKS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A. HAVE GOOGLE HANG-OUT TOMORROW TO CHOOSE PRESENTATION ROLE, 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OR - CHOOSE/SORT THIS BY SUNDAY NOON.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 WRITE SCRIPT FOR YOUR SECTION 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Slide 1 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a: Introduce Group (2  MIN MAX)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 Discuss Customer Specifications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c. Use target words to describe proposal - 'functional," etc.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Slide 2: Discuss Proposed Navigation (5 MIN MAX)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/Discuss Key "As Is" Website Issues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 Using "Functionality" focus, discuss New Navigation plan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Slide 3: Discuss 4 designs (5 MIN MAX)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a. 4 designs: Fun, Sophisticate, Stainless Steel, Hero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Put desktop design as main image for each group (easier to read and discuss)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 Discuss Pros &amp; Cons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 Slide 4: Close (2 MIN MAX)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a. 3 key takeaways for client.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 List and discuss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 MIN LEFT OUT AS INSURANCE...WE HAVE 15 MIN MAX ! )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* * * 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POWERPOINT NOTES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bullets ONLY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learn the material, do not read off the slide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 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Team &amp; As Is User Case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2 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As Is navigation slides to bottom (for comparison)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Proposed Navigation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fadeIn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outline new navigation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3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- 4 mockups (each separately has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fadeIn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click)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4 ('the close")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- 3 key points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0A1E8-84D4-4F7B-A55A-F53C001A03D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5453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0A1E8-84D4-4F7B-A55A-F53C001A03D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1489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4BBD85-D163-44CD-8DD4-5064F1B2668B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822541-463B-4545-BEDA-E49D5D68C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6382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4BBD85-D163-44CD-8DD4-5064F1B2668B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822541-463B-4545-BEDA-E49D5D68C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4205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4BBD85-D163-44CD-8DD4-5064F1B2668B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822541-463B-4545-BEDA-E49D5D68C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599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41021"/>
            <a:ext cx="7886700" cy="453594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4BBD85-D163-44CD-8DD4-5064F1B2668B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822541-463B-4545-BEDA-E49D5D68C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647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4BBD85-D163-44CD-8DD4-5064F1B2668B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822541-463B-4545-BEDA-E49D5D68C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084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4BBD85-D163-44CD-8DD4-5064F1B2668B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822541-463B-4545-BEDA-E49D5D68C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563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4BBD85-D163-44CD-8DD4-5064F1B2668B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822541-463B-4545-BEDA-E49D5D68C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176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4BBD85-D163-44CD-8DD4-5064F1B2668B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822541-463B-4545-BEDA-E49D5D68C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9130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4BBD85-D163-44CD-8DD4-5064F1B2668B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822541-463B-4545-BEDA-E49D5D68C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15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4BBD85-D163-44CD-8DD4-5064F1B2668B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822541-463B-4545-BEDA-E49D5D68C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0503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4BBD85-D163-44CD-8DD4-5064F1B2668B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822541-463B-4545-BEDA-E49D5D68C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766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325563"/>
          </a:xfrm>
          <a:prstGeom prst="rect">
            <a:avLst/>
          </a:prstGeom>
          <a:solidFill>
            <a:srgbClr val="86A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20586"/>
            <a:ext cx="7886700" cy="4756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28650" y="6352144"/>
            <a:ext cx="2539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TSP Renewal Proposal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976257" y="6352144"/>
            <a:ext cx="2539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LiftOff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427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>
              <a:lumMod val="9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6A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Website Renewal Proposal</a:t>
            </a:r>
            <a:b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</a:br>
            <a:r>
              <a:rPr lang="en-US" sz="3200" b="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for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</a:b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Technology Support 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Professional</a:t>
            </a:r>
            <a:b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</a:br>
            <a:r>
              <a:rPr lang="en-US" sz="4000" dirty="0" smtClean="0">
                <a:latin typeface="Calibri" panose="020F0502020204030204" pitchFamily="34" charset="0"/>
              </a:rPr>
              <a:t>Program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632326"/>
            <a:ext cx="6858000" cy="1030288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Team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LiftOff</a:t>
            </a:r>
            <a:endParaRPr lang="en-US" dirty="0" smtClean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14 January 2014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9142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25563"/>
            <a:ext cx="9144000" cy="50175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9748" y="0"/>
            <a:ext cx="8507422" cy="1325563"/>
          </a:xfrm>
        </p:spPr>
        <p:txBody>
          <a:bodyPr/>
          <a:lstStyle/>
          <a:p>
            <a:r>
              <a:rPr lang="en-US" dirty="0" smtClean="0"/>
              <a:t>Navigation: clean, current, stylish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1264" y="1408538"/>
            <a:ext cx="4570281" cy="1007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1263" y="4795034"/>
            <a:ext cx="4570281" cy="12399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91263" y="2499271"/>
            <a:ext cx="4570281" cy="22045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73212" y="3095685"/>
            <a:ext cx="44063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One</a:t>
            </a:r>
            <a:r>
              <a:rPr lang="en-US" dirty="0" smtClean="0"/>
              <a:t> continuous, scrolling series of 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Highly responsive</a:t>
            </a:r>
            <a:r>
              <a:rPr lang="en-US" dirty="0" smtClean="0"/>
              <a:t> to multiple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Highly adaptable </a:t>
            </a:r>
            <a:r>
              <a:rPr lang="en-US" dirty="0" smtClean="0"/>
              <a:t>for program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Separate Dbase Changes </a:t>
            </a:r>
            <a:r>
              <a:rPr lang="en-US" dirty="0" smtClean="0"/>
              <a:t>Update page </a:t>
            </a:r>
          </a:p>
          <a:p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066820" y="2612812"/>
            <a:ext cx="2814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DISPLAY MANAGEMENT</a:t>
            </a:r>
          </a:p>
        </p:txBody>
      </p:sp>
    </p:spTree>
    <p:extLst>
      <p:ext uri="{BB962C8B-B14F-4D97-AF65-F5344CB8AC3E}">
        <p14:creationId xmlns:p14="http://schemas.microsoft.com/office/powerpoint/2010/main" xmlns="" val="4107552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25563"/>
            <a:ext cx="9144000" cy="50175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9748" y="0"/>
            <a:ext cx="8507422" cy="1325563"/>
          </a:xfrm>
        </p:spPr>
        <p:txBody>
          <a:bodyPr/>
          <a:lstStyle/>
          <a:p>
            <a:r>
              <a:rPr lang="en-US" dirty="0" smtClean="0"/>
              <a:t>Dbase Updates: Customer-friendly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1263" y="1408538"/>
            <a:ext cx="4570281" cy="1007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1263" y="4971359"/>
            <a:ext cx="4570281" cy="12399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91263" y="2499271"/>
            <a:ext cx="4570281" cy="2340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59676" y="3079077"/>
            <a:ext cx="39624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Separate </a:t>
            </a:r>
            <a:r>
              <a:rPr lang="en-US" b="1" dirty="0" smtClean="0"/>
              <a:t>page to update database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Highly adaptable, user-friendly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PHP/MySQL back-end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</a:t>
            </a:r>
            <a:r>
              <a:rPr lang="en-US" b="1" dirty="0" smtClean="0"/>
              <a:t>inked to BCIT dbase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Turn-key: ready to go live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090361" y="2622430"/>
            <a:ext cx="2814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DATA MANAGEMENT</a:t>
            </a:r>
          </a:p>
        </p:txBody>
      </p:sp>
    </p:spTree>
    <p:extLst>
      <p:ext uri="{BB962C8B-B14F-4D97-AF65-F5344CB8AC3E}">
        <p14:creationId xmlns:p14="http://schemas.microsoft.com/office/powerpoint/2010/main" xmlns="" val="4107712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25563"/>
            <a:ext cx="9144000" cy="50175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9748" y="0"/>
            <a:ext cx="8507422" cy="1325563"/>
          </a:xfrm>
        </p:spPr>
        <p:txBody>
          <a:bodyPr/>
          <a:lstStyle/>
          <a:p>
            <a:pPr algn="ctr"/>
            <a:r>
              <a:rPr lang="en-US" dirty="0" smtClean="0"/>
              <a:t>Website Live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2534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Pages organized as single, scrolling website</a:t>
            </a:r>
          </a:p>
          <a:p>
            <a:r>
              <a:rPr lang="en-US" dirty="0" smtClean="0"/>
              <a:t>User-centric Information Architecture</a:t>
            </a:r>
            <a:endParaRPr lang="en-US" dirty="0"/>
          </a:p>
          <a:p>
            <a:r>
              <a:rPr lang="en-US" dirty="0" smtClean="0"/>
              <a:t>Highly responsive, Highly adaptable</a:t>
            </a:r>
          </a:p>
          <a:p>
            <a:r>
              <a:rPr lang="en-US" dirty="0" smtClean="0"/>
              <a:t>Scheduling Page – High functionality</a:t>
            </a:r>
          </a:p>
          <a:p>
            <a:r>
              <a:rPr lang="en-US" dirty="0" err="1" smtClean="0"/>
              <a:t>Colours</a:t>
            </a:r>
            <a:r>
              <a:rPr lang="en-US" dirty="0" smtClean="0"/>
              <a:t>, tone, and format match spec</a:t>
            </a:r>
          </a:p>
          <a:p>
            <a:r>
              <a:rPr lang="en-US" dirty="0" smtClean="0"/>
              <a:t>Database Update Website</a:t>
            </a:r>
          </a:p>
        </p:txBody>
      </p:sp>
    </p:spTree>
    <p:extLst>
      <p:ext uri="{BB962C8B-B14F-4D97-AF65-F5344CB8AC3E}">
        <p14:creationId xmlns:p14="http://schemas.microsoft.com/office/powerpoint/2010/main" xmlns="" val="836684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discussion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28650" y="1642531"/>
            <a:ext cx="7886700" cy="4483630"/>
          </a:xfrm>
        </p:spPr>
        <p:txBody>
          <a:bodyPr/>
          <a:lstStyle/>
          <a:p>
            <a:r>
              <a:rPr lang="en-US" dirty="0" smtClean="0"/>
              <a:t>Team</a:t>
            </a:r>
          </a:p>
          <a:p>
            <a:r>
              <a:rPr lang="en-US" dirty="0" smtClean="0"/>
              <a:t>As-Is User Case</a:t>
            </a:r>
          </a:p>
          <a:p>
            <a:r>
              <a:rPr lang="en-US" dirty="0" smtClean="0"/>
              <a:t>Proposed &amp; Revised Navigation</a:t>
            </a:r>
          </a:p>
          <a:p>
            <a:r>
              <a:rPr lang="en-US" dirty="0" smtClean="0"/>
              <a:t>Live Demo</a:t>
            </a:r>
          </a:p>
          <a:p>
            <a:r>
              <a:rPr lang="en-US" dirty="0" smtClean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xmlns="" val="32105274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David </a:t>
            </a:r>
            <a:r>
              <a:rPr lang="en-US" dirty="0" err="1" smtClean="0"/>
              <a:t>Huer</a:t>
            </a:r>
            <a:endParaRPr lang="en-US" dirty="0" smtClean="0"/>
          </a:p>
          <a:p>
            <a:r>
              <a:rPr lang="en-US" dirty="0" err="1"/>
              <a:t>Angineh</a:t>
            </a:r>
            <a:r>
              <a:rPr lang="en-US" dirty="0"/>
              <a:t> </a:t>
            </a:r>
            <a:r>
              <a:rPr lang="en-US" dirty="0" err="1" smtClean="0"/>
              <a:t>Matousian</a:t>
            </a:r>
            <a:endParaRPr lang="en-US" dirty="0" smtClean="0"/>
          </a:p>
          <a:p>
            <a:r>
              <a:rPr lang="en-US" dirty="0"/>
              <a:t>Kieran </a:t>
            </a:r>
            <a:r>
              <a:rPr lang="en-US" dirty="0" err="1" smtClean="0"/>
              <a:t>Utz</a:t>
            </a:r>
            <a:endParaRPr lang="en-US" dirty="0" smtClean="0"/>
          </a:p>
          <a:p>
            <a:r>
              <a:rPr lang="en-US" dirty="0"/>
              <a:t>Sunki Baek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800" y="1641021"/>
            <a:ext cx="1679550" cy="1679550"/>
          </a:xfrm>
          <a:prstGeom prst="rect">
            <a:avLst/>
          </a:prstGeom>
          <a:ln w="38100">
            <a:solidFill>
              <a:srgbClr val="86AAA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3600" y="3206309"/>
            <a:ext cx="2184400" cy="1638300"/>
          </a:xfrm>
          <a:prstGeom prst="rect">
            <a:avLst/>
          </a:prstGeom>
          <a:ln w="38100">
            <a:solidFill>
              <a:srgbClr val="86AAA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6125" y="4691636"/>
            <a:ext cx="2000250" cy="1638300"/>
          </a:xfrm>
          <a:prstGeom prst="rect">
            <a:avLst/>
          </a:prstGeom>
          <a:ln w="38100">
            <a:solidFill>
              <a:srgbClr val="86AAA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796" r="5555" b="31111"/>
          <a:stretch/>
        </p:blipFill>
        <p:spPr>
          <a:xfrm>
            <a:off x="2695100" y="3976335"/>
            <a:ext cx="1503175" cy="1689368"/>
          </a:xfrm>
          <a:prstGeom prst="rect">
            <a:avLst/>
          </a:prstGeom>
          <a:ln w="38100">
            <a:solidFill>
              <a:srgbClr val="86AAA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1526742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As-Is</a:t>
            </a:r>
            <a:r>
              <a:rPr lang="en-US" dirty="0" smtClean="0"/>
              <a:t> </a:t>
            </a:r>
            <a:r>
              <a:rPr lang="en-US" dirty="0"/>
              <a:t>User Case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0169" y="1825625"/>
            <a:ext cx="3425181" cy="4351338"/>
          </a:xfr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website provides information but not </a:t>
            </a:r>
            <a:r>
              <a:rPr lang="en-US" dirty="0" smtClean="0"/>
              <a:t>user friendly</a:t>
            </a:r>
            <a:endParaRPr lang="en-US" dirty="0"/>
          </a:p>
          <a:p>
            <a:r>
              <a:rPr lang="en-US" dirty="0" smtClean="0"/>
              <a:t>Not representing TSP’s characteristics</a:t>
            </a:r>
          </a:p>
          <a:p>
            <a:r>
              <a:rPr lang="en-US" dirty="0" smtClean="0"/>
              <a:t>Confusing navigation</a:t>
            </a:r>
          </a:p>
          <a:p>
            <a:r>
              <a:rPr lang="en-US" dirty="0" smtClean="0"/>
              <a:t>Schedule: hard to find information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962541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Information Architecture: current</a:t>
            </a:r>
            <a:endParaRPr lang="en-US" sz="4000" dirty="0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368" y="1546067"/>
            <a:ext cx="7337263" cy="4558979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628650" y="5735714"/>
            <a:ext cx="87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current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7141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Information Architecture: </a:t>
            </a:r>
            <a:r>
              <a:rPr lang="en-US" sz="4000" dirty="0" smtClean="0"/>
              <a:t>proposal</a:t>
            </a:r>
            <a:endParaRPr lang="en-US" sz="4000" dirty="0"/>
          </a:p>
        </p:txBody>
      </p:sp>
      <p:sp>
        <p:nvSpPr>
          <p:cNvPr id="63" name="TextBox 62"/>
          <p:cNvSpPr txBox="1"/>
          <p:nvPr/>
        </p:nvSpPr>
        <p:spPr>
          <a:xfrm>
            <a:off x="628650" y="5735714"/>
            <a:ext cx="1001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proposal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368" y="1546067"/>
            <a:ext cx="7307334" cy="455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6232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200" y="920003"/>
            <a:ext cx="607859" cy="30008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41195" y="1766413"/>
            <a:ext cx="1713504" cy="30008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en-US" sz="135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september</a:t>
            </a:r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44465" y="2146129"/>
            <a:ext cx="1706648" cy="30008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en-US" sz="135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october</a:t>
            </a:r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31743" y="2525845"/>
            <a:ext cx="1731893" cy="30008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en-US" sz="135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november</a:t>
            </a:r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31743" y="2910175"/>
            <a:ext cx="1719370" cy="30008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en-US" sz="135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december</a:t>
            </a:r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31742" y="3285277"/>
            <a:ext cx="1731894" cy="30008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en-US" sz="135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january</a:t>
            </a:r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31743" y="3668222"/>
            <a:ext cx="1719370" cy="30008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en-US" sz="135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february</a:t>
            </a:r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31742" y="4057922"/>
            <a:ext cx="1731893" cy="30008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#march</a:t>
            </a:r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31743" y="4447622"/>
            <a:ext cx="1719370" cy="30008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en-US" sz="135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april</a:t>
            </a:r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31743" y="4828457"/>
            <a:ext cx="1719370" cy="30008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en-US" sz="135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june</a:t>
            </a:r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00030" y="1788822"/>
            <a:ext cx="1029408" cy="30008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#tsp_0500</a:t>
            </a:r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00030" y="2164388"/>
            <a:ext cx="1029408" cy="30008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#tsp_1001</a:t>
            </a:r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00029" y="2548254"/>
            <a:ext cx="1029408" cy="30008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#tsp_1600</a:t>
            </a:r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00029" y="2932584"/>
            <a:ext cx="1029408" cy="30008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#tsp_2700</a:t>
            </a:r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00029" y="3316914"/>
            <a:ext cx="1029408" cy="30008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#tsp_3000</a:t>
            </a:r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76850" y="1803227"/>
            <a:ext cx="1755042" cy="30008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Testing Procedures</a:t>
            </a:r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76851" y="2178917"/>
            <a:ext cx="1755042" cy="30008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 Term &amp; Projects</a:t>
            </a:r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76851" y="2557170"/>
            <a:ext cx="1755041" cy="30008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BCIT Policies</a:t>
            </a:r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73673" y="4478947"/>
            <a:ext cx="1537315" cy="30008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Separate Website</a:t>
            </a:r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76850" y="4868647"/>
            <a:ext cx="1534138" cy="300082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US" sz="13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CMS Dbase Update</a:t>
            </a:r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" name="Straight Connector 2"/>
          <p:cNvCxnSpPr>
            <a:stCxn id="4" idx="3"/>
            <a:endCxn id="9" idx="1"/>
          </p:cNvCxnSpPr>
          <p:nvPr/>
        </p:nvCxnSpPr>
        <p:spPr>
          <a:xfrm>
            <a:off x="739059" y="1070044"/>
            <a:ext cx="48210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11198" y="892427"/>
            <a:ext cx="825867" cy="30008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Schedule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56949" y="895399"/>
            <a:ext cx="684931" cy="30008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Faculty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18494" y="895399"/>
            <a:ext cx="672235" cy="30008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3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Course</a:t>
            </a:r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76850" y="1392154"/>
            <a:ext cx="1755041" cy="30008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 Certification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0119" y="920003"/>
            <a:ext cx="898836" cy="30008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Resources</a:t>
            </a:r>
          </a:p>
        </p:txBody>
      </p:sp>
      <p:cxnSp>
        <p:nvCxnSpPr>
          <p:cNvPr id="20" name="Elbow Connector 19"/>
          <p:cNvCxnSpPr>
            <a:stCxn id="5" idx="2"/>
            <a:endCxn id="21" idx="1"/>
          </p:cNvCxnSpPr>
          <p:nvPr/>
        </p:nvCxnSpPr>
        <p:spPr>
          <a:xfrm rot="16200000" flipH="1">
            <a:off x="34943" y="2981697"/>
            <a:ext cx="3785989" cy="20761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7" idx="2"/>
            <a:endCxn id="26" idx="1"/>
          </p:cNvCxnSpPr>
          <p:nvPr/>
        </p:nvCxnSpPr>
        <p:spPr>
          <a:xfrm rot="16200000" flipH="1">
            <a:off x="3541583" y="2208509"/>
            <a:ext cx="2271474" cy="24541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9" idx="2"/>
            <a:endCxn id="30" idx="1"/>
          </p:cNvCxnSpPr>
          <p:nvPr/>
        </p:nvCxnSpPr>
        <p:spPr>
          <a:xfrm rot="16200000" flipH="1">
            <a:off x="5399631" y="1829991"/>
            <a:ext cx="1487126" cy="26731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97"/>
          <p:cNvCxnSpPr>
            <a:stCxn id="9" idx="2"/>
            <a:endCxn id="8" idx="1"/>
          </p:cNvCxnSpPr>
          <p:nvPr/>
        </p:nvCxnSpPr>
        <p:spPr>
          <a:xfrm rot="16200000" flipH="1">
            <a:off x="5982138" y="1247483"/>
            <a:ext cx="322110" cy="26731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/>
          <p:cNvCxnSpPr>
            <a:stCxn id="9" idx="2"/>
            <a:endCxn id="28" idx="1"/>
          </p:cNvCxnSpPr>
          <p:nvPr/>
        </p:nvCxnSpPr>
        <p:spPr>
          <a:xfrm rot="16200000" flipH="1">
            <a:off x="5776602" y="1453019"/>
            <a:ext cx="733183" cy="26731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/>
          <p:cNvCxnSpPr>
            <a:stCxn id="9" idx="2"/>
            <a:endCxn id="29" idx="1"/>
          </p:cNvCxnSpPr>
          <p:nvPr/>
        </p:nvCxnSpPr>
        <p:spPr>
          <a:xfrm rot="16200000" flipH="1">
            <a:off x="5588758" y="1640864"/>
            <a:ext cx="1108873" cy="26731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Elbow Connector 113"/>
          <p:cNvCxnSpPr>
            <a:stCxn id="5" idx="2"/>
            <a:endCxn id="10" idx="1"/>
          </p:cNvCxnSpPr>
          <p:nvPr/>
        </p:nvCxnSpPr>
        <p:spPr>
          <a:xfrm rot="16200000" flipH="1">
            <a:off x="1570691" y="1445949"/>
            <a:ext cx="723945" cy="21706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/>
          <p:cNvCxnSpPr>
            <a:stCxn id="5" idx="2"/>
            <a:endCxn id="14" idx="1"/>
          </p:cNvCxnSpPr>
          <p:nvPr/>
        </p:nvCxnSpPr>
        <p:spPr>
          <a:xfrm rot="16200000" flipH="1">
            <a:off x="1186249" y="1830391"/>
            <a:ext cx="1483377" cy="20761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115"/>
          <p:cNvCxnSpPr>
            <a:stCxn id="5" idx="2"/>
            <a:endCxn id="13" idx="1"/>
          </p:cNvCxnSpPr>
          <p:nvPr/>
        </p:nvCxnSpPr>
        <p:spPr>
          <a:xfrm rot="16200000" flipH="1">
            <a:off x="1382468" y="1634172"/>
            <a:ext cx="1103661" cy="22033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lbow Connector 116"/>
          <p:cNvCxnSpPr>
            <a:stCxn id="5" idx="2"/>
            <a:endCxn id="15" idx="1"/>
          </p:cNvCxnSpPr>
          <p:nvPr/>
        </p:nvCxnSpPr>
        <p:spPr>
          <a:xfrm rot="16200000" flipH="1">
            <a:off x="994084" y="2022556"/>
            <a:ext cx="1867707" cy="20761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Elbow Connector 117"/>
          <p:cNvCxnSpPr>
            <a:stCxn id="5" idx="2"/>
            <a:endCxn id="16" idx="1"/>
          </p:cNvCxnSpPr>
          <p:nvPr/>
        </p:nvCxnSpPr>
        <p:spPr>
          <a:xfrm rot="16200000" flipH="1">
            <a:off x="806533" y="2210108"/>
            <a:ext cx="2242809" cy="20761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Elbow Connector 118"/>
          <p:cNvCxnSpPr>
            <a:stCxn id="5" idx="2"/>
            <a:endCxn id="17" idx="1"/>
          </p:cNvCxnSpPr>
          <p:nvPr/>
        </p:nvCxnSpPr>
        <p:spPr>
          <a:xfrm rot="16200000" flipH="1">
            <a:off x="615060" y="2401580"/>
            <a:ext cx="2625754" cy="20761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Elbow Connector 119"/>
          <p:cNvCxnSpPr>
            <a:stCxn id="5" idx="2"/>
            <a:endCxn id="18" idx="1"/>
          </p:cNvCxnSpPr>
          <p:nvPr/>
        </p:nvCxnSpPr>
        <p:spPr>
          <a:xfrm rot="16200000" flipH="1">
            <a:off x="420210" y="2596431"/>
            <a:ext cx="3015454" cy="20761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20"/>
          <p:cNvCxnSpPr>
            <a:stCxn id="5" idx="2"/>
            <a:endCxn id="19" idx="1"/>
          </p:cNvCxnSpPr>
          <p:nvPr/>
        </p:nvCxnSpPr>
        <p:spPr>
          <a:xfrm rot="16200000" flipH="1">
            <a:off x="225360" y="2791280"/>
            <a:ext cx="3405154" cy="20761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Elbow Connector 139"/>
          <p:cNvCxnSpPr>
            <a:stCxn id="7" idx="2"/>
            <a:endCxn id="22" idx="1"/>
          </p:cNvCxnSpPr>
          <p:nvPr/>
        </p:nvCxnSpPr>
        <p:spPr>
          <a:xfrm rot="16200000" flipH="1">
            <a:off x="4305630" y="1444463"/>
            <a:ext cx="743382" cy="24541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Elbow Connector 140"/>
          <p:cNvCxnSpPr>
            <a:stCxn id="7" idx="2"/>
            <a:endCxn id="23" idx="1"/>
          </p:cNvCxnSpPr>
          <p:nvPr/>
        </p:nvCxnSpPr>
        <p:spPr>
          <a:xfrm rot="16200000" flipH="1">
            <a:off x="4117847" y="1632246"/>
            <a:ext cx="1118948" cy="24541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lbow Connector 141"/>
          <p:cNvCxnSpPr>
            <a:stCxn id="7" idx="2"/>
            <a:endCxn id="25" idx="1"/>
          </p:cNvCxnSpPr>
          <p:nvPr/>
        </p:nvCxnSpPr>
        <p:spPr>
          <a:xfrm rot="16200000" flipH="1">
            <a:off x="3733748" y="2016344"/>
            <a:ext cx="1887144" cy="24541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Elbow Connector 142"/>
          <p:cNvCxnSpPr>
            <a:stCxn id="7" idx="2"/>
            <a:endCxn id="24" idx="1"/>
          </p:cNvCxnSpPr>
          <p:nvPr/>
        </p:nvCxnSpPr>
        <p:spPr>
          <a:xfrm rot="16200000" flipH="1">
            <a:off x="3925913" y="1824179"/>
            <a:ext cx="1502814" cy="24541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itle 1"/>
          <p:cNvSpPr txBox="1">
            <a:spLocks/>
          </p:cNvSpPr>
          <p:nvPr/>
        </p:nvSpPr>
        <p:spPr>
          <a:xfrm>
            <a:off x="60239" y="89188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Information Architecture: revised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85137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E: Scroll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Overall concept</a:t>
            </a:r>
          </a:p>
          <a:p>
            <a:pPr lvl="1"/>
            <a:r>
              <a:rPr lang="en-US" dirty="0" smtClean="0"/>
              <a:t>Modern and simple</a:t>
            </a:r>
          </a:p>
          <a:p>
            <a:r>
              <a:rPr lang="en-US" dirty="0" smtClean="0"/>
              <a:t>Layout</a:t>
            </a:r>
          </a:p>
          <a:p>
            <a:pPr lvl="1"/>
            <a:r>
              <a:rPr lang="en-US" dirty="0" smtClean="0"/>
              <a:t>Multi-page</a:t>
            </a:r>
          </a:p>
          <a:p>
            <a:r>
              <a:rPr lang="en-US" dirty="0" smtClean="0"/>
              <a:t>Typography</a:t>
            </a:r>
          </a:p>
          <a:p>
            <a:pPr lvl="1"/>
            <a:r>
              <a:rPr lang="en-US" dirty="0" smtClean="0"/>
              <a:t>Forte: handwriting style</a:t>
            </a:r>
          </a:p>
          <a:p>
            <a:r>
              <a:rPr lang="en-US" dirty="0" smtClean="0"/>
              <a:t>Colors</a:t>
            </a:r>
          </a:p>
          <a:p>
            <a:pPr lvl="1"/>
            <a:r>
              <a:rPr lang="en-US" dirty="0" smtClean="0"/>
              <a:t>Main colors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2400" y="5190066"/>
            <a:ext cx="164253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B3348"/>
                </a:solidFill>
              </a:rPr>
              <a:t>WHITE/BLACK</a:t>
            </a:r>
            <a:endParaRPr lang="en-US" b="1" dirty="0">
              <a:solidFill>
                <a:srgbClr val="1B334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5108" y="5190066"/>
            <a:ext cx="1642533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SLATE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3962" y="5190066"/>
            <a:ext cx="1642533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GREY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2439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25563"/>
            <a:ext cx="9144000" cy="50175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9748" y="0"/>
            <a:ext cx="7886700" cy="1325563"/>
          </a:xfrm>
        </p:spPr>
        <p:txBody>
          <a:bodyPr/>
          <a:lstStyle/>
          <a:p>
            <a:r>
              <a:rPr lang="en-US" dirty="0" smtClean="0"/>
              <a:t>Fits common device sizes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0288" y="2020097"/>
            <a:ext cx="3290136" cy="2668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975" y="1429032"/>
            <a:ext cx="1143991" cy="19252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5666" y="3428595"/>
            <a:ext cx="5791504" cy="283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0569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</TotalTime>
  <Words>238</Words>
  <Application>Microsoft Office PowerPoint</Application>
  <PresentationFormat>On-screen Show (4:3)</PresentationFormat>
  <Paragraphs>102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Website Renewal Proposal for Technology Support Professional Program</vt:lpstr>
      <vt:lpstr>Today’s discussion</vt:lpstr>
      <vt:lpstr>Team</vt:lpstr>
      <vt:lpstr>As-Is User Case</vt:lpstr>
      <vt:lpstr>Information Architecture: current</vt:lpstr>
      <vt:lpstr>Information Architecture: proposal</vt:lpstr>
      <vt:lpstr>Slide 7</vt:lpstr>
      <vt:lpstr>Design E: Scroll</vt:lpstr>
      <vt:lpstr>Fits common device sizes</vt:lpstr>
      <vt:lpstr>Navigation: clean, current, stylish</vt:lpstr>
      <vt:lpstr>Dbase Updates: Customer-friendly</vt:lpstr>
      <vt:lpstr>Website Live Demo</vt:lpstr>
      <vt:lpstr>Summary</vt:lpstr>
    </vt:vector>
  </TitlesOfParts>
  <Company>BCIT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Sunki Baek</dc:creator>
  <cp:lastModifiedBy>Huer</cp:lastModifiedBy>
  <cp:revision>42</cp:revision>
  <dcterms:created xsi:type="dcterms:W3CDTF">2013-11-24T21:11:00Z</dcterms:created>
  <dcterms:modified xsi:type="dcterms:W3CDTF">2015-02-04T09:07:38Z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